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6" r:id="rId4"/>
    <p:sldId id="275" r:id="rId5"/>
    <p:sldId id="263" r:id="rId6"/>
    <p:sldId id="262" r:id="rId7"/>
    <p:sldId id="264" r:id="rId8"/>
    <p:sldId id="268" r:id="rId9"/>
    <p:sldId id="277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3B241-F0F4-46E6-8EAC-E163320185E5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4C862-1D25-4A9A-9F21-1AF260235B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FC1A4-D7FA-4814-B427-8B23879227A2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F9131-054B-4EA8-B7BC-ABAE80D747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96790-0B40-43A2-91D1-5ABA8BC108B3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F3BF1-4139-440B-BA56-BED1F86B7C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47836-0A50-4AB8-8753-0044C09386AD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5806E-2A9F-44CC-84DB-A1BE61380B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47F9F-251F-44CA-9ADE-8ED7D98D5AE0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65413-E045-4D8B-A042-7666C4828C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226AD-FEF4-46CC-9EAE-971A04E5A13B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652F3-1CEE-437B-A31D-3F4593E8D5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DD362-2A9A-43B9-8F85-8A3969E23543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96125-D70C-4DDE-B961-94E5C79591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754E1-0B73-4422-8654-DC1EE62E709E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D22DF-859E-42C0-8B70-D027F3955F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579F1-664E-4994-ABE8-F3078C2E352F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D32DF-101C-467E-9DF2-64A84808BF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B7F9A-AED7-4CB2-B031-390259C9AB5C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8AEAE-7E5F-4FEF-8DC8-D972F4F617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0DDFE-A432-4212-89EC-B95BB43E4F8C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63A56-7314-40AA-AFAA-6529743BFA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06664E0-CBC2-415B-A01A-29AA93D6693E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69B21AA-B148-4425-B666-D90D27E427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500306"/>
            <a:ext cx="7851648" cy="2214578"/>
          </a:xfrm>
        </p:spPr>
        <p:txBody>
          <a:bodyPr>
            <a:prstTxWarp prst="textArchUp">
              <a:avLst/>
            </a:prstTxWarp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800" dirty="0" smtClean="0">
                <a:solidFill>
                  <a:srgbClr val="FF0000"/>
                </a:solidFill>
              </a:rPr>
              <a:t>Мастер – класс</a:t>
            </a:r>
            <a:br>
              <a:rPr lang="ru-RU" sz="4800" dirty="0" smtClean="0">
                <a:solidFill>
                  <a:srgbClr val="FF0000"/>
                </a:solidFill>
              </a:rPr>
            </a:br>
            <a:r>
              <a:rPr lang="ru-RU" sz="4800" dirty="0" smtClean="0">
                <a:solidFill>
                  <a:srgbClr val="FF0000"/>
                </a:solidFill>
              </a:rPr>
              <a:t>«Вижу, действую и познаю» 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5357812"/>
          </a:xfrm>
        </p:spPr>
        <p:txBody>
          <a:bodyPr>
            <a:normAutofit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«Расскажи – и я забуду, покажи – и я запомню, дай попробовать – и я пойму». 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Китайская пословица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357322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/>
              <a:t>      </a:t>
            </a:r>
            <a:r>
              <a:rPr lang="ru-RU" sz="3600" b="1" dirty="0" smtClean="0"/>
              <a:t>Эксперименты бывают: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53578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 продолжительности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Кратковременные,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Длительные,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Циклические </a:t>
            </a:r>
          </a:p>
          <a:p>
            <a:pPr>
              <a:buNone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 характеру мыслительных операций: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констатирующие (позволяющие увидеть какое – то одно состояние объекта или одно явление),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сравнительные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обобщающие</a:t>
            </a:r>
          </a:p>
          <a:p>
            <a:pPr>
              <a:buNone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 способу применения: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демонстрационные и фронтальные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57312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  </a:t>
            </a:r>
            <a:r>
              <a:rPr lang="ru-RU" sz="3200" b="1" dirty="0" smtClean="0"/>
              <a:t>Структура экспериментов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5357812"/>
          </a:xfrm>
        </p:spPr>
        <p:txBody>
          <a:bodyPr>
            <a:normAutofit/>
          </a:bodyPr>
          <a:lstStyle/>
          <a:p>
            <a:endParaRPr lang="ru-RU" sz="1400" b="1" dirty="0" smtClean="0"/>
          </a:p>
          <a:p>
            <a:r>
              <a:rPr lang="ru-RU" sz="1400" b="1" i="1" dirty="0" smtClean="0"/>
              <a:t>Целью</a:t>
            </a:r>
            <a:r>
              <a:rPr lang="ru-RU" sz="1400" dirty="0" smtClean="0"/>
              <a:t> этой деятельности является развитие умений ребенка взаимодействовать с исследуемыми объектами в "лабораторных" условиях как средствами познания окружающего мира. </a:t>
            </a:r>
          </a:p>
          <a:p>
            <a:r>
              <a:rPr lang="ru-RU" sz="1400" b="1" i="1" dirty="0" smtClean="0"/>
              <a:t>Задачи</a:t>
            </a:r>
            <a:r>
              <a:rPr lang="ru-RU" sz="1400" b="1" dirty="0" smtClean="0"/>
              <a:t>:</a:t>
            </a:r>
            <a:r>
              <a:rPr lang="ru-RU" sz="1400" dirty="0" smtClean="0"/>
              <a:t> 1) развитие мыслительных процессов; 2) развитие мыслительных операций;  3) освоение методов познания; 4) развитие причинно-следственных связей и отношений.</a:t>
            </a:r>
          </a:p>
          <a:p>
            <a:r>
              <a:rPr lang="ru-RU" sz="1400" b="1" i="1" dirty="0" smtClean="0"/>
              <a:t>Содержание:</a:t>
            </a:r>
            <a:r>
              <a:rPr lang="ru-RU" sz="1400" dirty="0" smtClean="0"/>
              <a:t> информация об объектах и явлениях, предметах </a:t>
            </a:r>
          </a:p>
          <a:p>
            <a:r>
              <a:rPr lang="ru-RU" sz="1400" b="1" i="1" dirty="0" smtClean="0"/>
              <a:t>Мотивация</a:t>
            </a:r>
            <a:r>
              <a:rPr lang="ru-RU" sz="1400" b="1" dirty="0" smtClean="0"/>
              <a:t> </a:t>
            </a:r>
            <a:r>
              <a:rPr lang="ru-RU" sz="1400" dirty="0" smtClean="0"/>
              <a:t>ребенка обусловлена познавательными потребностями, познавательным интересом, в основе которых лежит ориентировочный рефлекс "Что это?", "Что такое?" В старшем дошкольном возрасте познавательный интерес имеет направленность: "Узнать - научиться - познать".</a:t>
            </a:r>
            <a:endParaRPr lang="ru-RU" sz="1400" b="1" dirty="0" smtClean="0"/>
          </a:p>
          <a:p>
            <a:r>
              <a:rPr lang="ru-RU" sz="1400" b="1" dirty="0" smtClean="0"/>
              <a:t> Средства:</a:t>
            </a:r>
            <a:r>
              <a:rPr lang="ru-RU" sz="1400" dirty="0" smtClean="0"/>
              <a:t> язык, речь, поисковые действия</a:t>
            </a:r>
          </a:p>
          <a:p>
            <a:r>
              <a:rPr lang="ru-RU" sz="1400" b="1" dirty="0" smtClean="0"/>
              <a:t>Формы:</a:t>
            </a:r>
            <a:r>
              <a:rPr lang="ru-RU" sz="1400" dirty="0" smtClean="0"/>
              <a:t> элементарно-поисковая деятельность, опыты, эксперименты</a:t>
            </a:r>
          </a:p>
          <a:p>
            <a:r>
              <a:rPr lang="ru-RU" sz="1400" b="1" dirty="0" smtClean="0"/>
              <a:t>Условия</a:t>
            </a:r>
            <a:r>
              <a:rPr lang="ru-RU" sz="1400" dirty="0" smtClean="0"/>
              <a:t>: постепенное усложнение, организация условий для самостоятельной и учебной деятельности, использование проблемных, ситуаций</a:t>
            </a:r>
          </a:p>
          <a:p>
            <a:r>
              <a:rPr lang="ru-RU" sz="1400" b="1" dirty="0" smtClean="0"/>
              <a:t>Результат</a:t>
            </a:r>
            <a:r>
              <a:rPr lang="ru-RU" sz="1400" dirty="0" smtClean="0"/>
              <a:t>: опыт совместной и самостоятельной исследовательской работы, новые знания и умения, составляющие целый спектр психических новообразований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0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0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6000"/>
                            </p:stCondLst>
                            <p:childTnLst>
                              <p:par>
                                <p:cTn id="4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Алгоритм подготовки к проведению эксперимента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Предварительная работа.</a:t>
            </a:r>
          </a:p>
          <a:p>
            <a:r>
              <a:rPr lang="ru-RU" dirty="0" smtClean="0"/>
              <a:t>Определение тематики эксперимента.</a:t>
            </a:r>
          </a:p>
          <a:p>
            <a:r>
              <a:rPr lang="ru-RU" dirty="0" smtClean="0"/>
              <a:t>Выбор цели, задач работы с детьми.</a:t>
            </a:r>
          </a:p>
          <a:p>
            <a:r>
              <a:rPr lang="ru-RU" dirty="0" smtClean="0"/>
              <a:t>Выбор и подготовка пособий и оборудования с учетом возраста детей, изучаемой темы.</a:t>
            </a:r>
          </a:p>
          <a:p>
            <a:r>
              <a:rPr lang="ru-RU" dirty="0" smtClean="0"/>
              <a:t>Подготовка  к фиксации результатов эксперимента в различных формах.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/>
              <a:t>Последовательность детского экспериментирования</a:t>
            </a:r>
            <a:endParaRPr lang="ru-RU" sz="3200" dirty="0" smtClean="0"/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sz="1400" dirty="0" smtClean="0"/>
          </a:p>
          <a:p>
            <a:r>
              <a:rPr lang="ru-RU" sz="2000" dirty="0" smtClean="0"/>
              <a:t>Проблемная ситуация.</a:t>
            </a:r>
          </a:p>
          <a:p>
            <a:r>
              <a:rPr lang="ru-RU" sz="2000" dirty="0" smtClean="0"/>
              <a:t>Целеполагание.</a:t>
            </a:r>
          </a:p>
          <a:p>
            <a:r>
              <a:rPr lang="ru-RU" sz="2000" dirty="0" smtClean="0"/>
              <a:t>Выдвижение гипотез.</a:t>
            </a:r>
          </a:p>
          <a:p>
            <a:r>
              <a:rPr lang="ru-RU" sz="2000" dirty="0" smtClean="0"/>
              <a:t>Проверка предположения.</a:t>
            </a:r>
          </a:p>
          <a:p>
            <a:r>
              <a:rPr lang="ru-RU" sz="2000" dirty="0" smtClean="0"/>
              <a:t>Если предположение подтвердилось: формулирование выводов (как получилось)</a:t>
            </a:r>
          </a:p>
          <a:p>
            <a:r>
              <a:rPr lang="ru-RU" sz="2000" dirty="0" smtClean="0"/>
              <a:t>Если предположение не подтвердилось: возникновение новой гипотезы, реализация ее в действии, подтверждение новой гипотезы, формулировка вывода (как получилось) формулирование выводов (как получилось) </a:t>
            </a:r>
          </a:p>
          <a:p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229600" cy="1143000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Требования к проведению экспериментов, опытов.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Запрещаются опыты, наносящие вред растениям, животным.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Соблюдение правил безопасности.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Давать детям  проговаривать действия.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Максимальная простота конструкции приборов и правил обращения с ними, безотказность действия приборов и однозначность получаемых результатов, показ только существенных сторон явления или процесса, отчетливая видимость изучаемого явления</a:t>
            </a:r>
          </a:p>
          <a:p>
            <a:pPr>
              <a:buNone/>
            </a:pPr>
            <a:endParaRPr lang="ru-RU" sz="2400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895850"/>
          </a:xfrm>
        </p:spPr>
        <p:txBody>
          <a:bodyPr/>
          <a:lstStyle/>
          <a:p>
            <a:endParaRPr lang="ru-RU" dirty="0" smtClean="0"/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Люди, научившиеся наблюдениям и опытам, приобретают способность самим ставить вопросы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получать на них фантастические ответы, оказываясь на более высоком умственном и нравственном уровне в сравнении с теми, кто такой школы не прошёл»</a:t>
            </a:r>
          </a:p>
          <a:p>
            <a:pPr algn="ctr"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.Е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Тимирязев.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Font typeface="Wingdings 2" pitchFamily="18" charset="2"/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214554"/>
            <a:ext cx="8229600" cy="1143000"/>
          </a:xfrm>
        </p:spPr>
        <p:txBody>
          <a:bodyPr>
            <a:prstTxWarp prst="textArchUp">
              <a:avLst/>
            </a:prstTxWarp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Спасибо за внимание!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713</TotalTime>
  <Words>259</Words>
  <Application>Microsoft Office PowerPoint</Application>
  <PresentationFormat>Экран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    Мастер – класс «Вижу, действую и познаю» </vt:lpstr>
      <vt:lpstr>Слайд 2</vt:lpstr>
      <vt:lpstr>      Эксперименты бывают: </vt:lpstr>
      <vt:lpstr>  Структура экспериментов</vt:lpstr>
      <vt:lpstr>Алгоритм подготовки к проведению эксперимента</vt:lpstr>
      <vt:lpstr>Последовательность детского экспериментирования</vt:lpstr>
      <vt:lpstr>Требования к проведению экспериментов, опытов. </vt:lpstr>
      <vt:lpstr>Слайд 8</vt:lpstr>
      <vt:lpstr>Спасибо за внимание!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проектно-исследовательской деятельности дошкольников </dc:title>
  <dc:creator>admin</dc:creator>
  <cp:lastModifiedBy>user</cp:lastModifiedBy>
  <cp:revision>71</cp:revision>
  <dcterms:created xsi:type="dcterms:W3CDTF">2011-03-15T08:43:54Z</dcterms:created>
  <dcterms:modified xsi:type="dcterms:W3CDTF">2014-05-06T08:14:31Z</dcterms:modified>
</cp:coreProperties>
</file>